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embeddedFontLst>
    <p:embeddedFont>
      <p:font typeface="12롯데마트드림Bold" panose="02020603020101020101" pitchFamily="18" charset="-127"/>
      <p:regular r:id="rId4"/>
    </p:embeddedFont>
    <p:embeddedFont>
      <p:font typeface="12롯데마트드림Medium" panose="02020603020101020101" pitchFamily="18" charset="-127"/>
      <p:regular r:id="rId5"/>
    </p:embeddedFont>
    <p:embeddedFont>
      <p:font typeface="Consolas" panose="020B0609020204030204" pitchFamily="49" charset="0"/>
      <p:regular r:id="rId6"/>
      <p:bold r:id="rId7"/>
      <p:italic r:id="rId8"/>
      <p:boldItalic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6D73"/>
    <a:srgbClr val="A4DDD9"/>
    <a:srgbClr val="37B2AC"/>
    <a:srgbClr val="EBF8F6"/>
    <a:srgbClr val="ED7D31"/>
    <a:srgbClr val="30AEA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1" autoAdjust="0"/>
    <p:restoredTop sz="94634" autoAdjust="0"/>
  </p:normalViewPr>
  <p:slideViewPr>
    <p:cSldViewPr snapToGrid="0">
      <p:cViewPr varScale="1">
        <p:scale>
          <a:sx n="78" d="100"/>
          <a:sy n="78" d="100"/>
        </p:scale>
        <p:origin x="1171" y="62"/>
      </p:cViewPr>
      <p:guideLst/>
    </p:cSldViewPr>
  </p:slideViewPr>
  <p:notesTextViewPr>
    <p:cViewPr>
      <p:scale>
        <a:sx n="300" d="100"/>
        <a:sy n="3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DF3AA-3FC1-4D05-968E-E72FDC3B91CF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8C1B18-3D35-4A97-9AA8-E5801F81D3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240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81ACA1-3456-B7AA-3BEF-47A45C03B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919EFE-44E9-48A1-2EBC-08F8CBFC7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46EE4B-871B-DD4D-4A5C-E35E54E7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1AE438-22DF-1B39-A03E-E6AB0D70C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5B0836-F50F-A9B4-04AC-AC17ACDF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000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BF5BA5-073B-76CE-DB53-7DF577CFA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A0866B-A099-F75D-A304-91BBCB8D54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720EB8-0D7C-2C8C-F0B1-D704DF9C2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DBB58C-0FB8-95F4-0CA0-1528E665B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DC5555-A4FB-479A-CA25-8DE1B5916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065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D8BB24F-B0E6-395C-91FB-C837B42A85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651F80-5121-20DB-D56D-494735270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40D833-F14E-C726-B5B1-85F9A629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E84EE2-E30F-FB87-A8E3-63F8697F5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18B759-3938-6C90-598B-EFBAC4E15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472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B38664-1BC2-99B1-0880-D01C2076C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07DD5B-FB7E-5BB3-8860-93761437B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B13D0A-8FF4-3EDB-CF40-DFAA9E5E5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78C4BC-9553-B682-39AD-036BA77D4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25AEF6-CC99-866F-57FF-4D461C728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359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E3F5E-CFA1-9BE6-CDEE-D280A7F7E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4A4698-1381-8104-14A0-CB5F4B547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AF2A3F-A8DE-E2AB-0B8C-A89A79E57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A2450D-F971-560A-5EB4-ABC7E7142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A0568B-FCEB-CC7B-71D7-10FD961B4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165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71633D-4340-3FDC-7675-1D7D17CBB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15A521-F18A-E6A4-868E-9C106785D6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3E576E-E705-F792-8AB1-445FB6C4E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D489F1-1B7F-56B2-46AB-D401073FB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7A2D54-92AC-7AA1-2401-D4C03014D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27A9A8-BCD6-5047-2541-377756755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8652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57CB66-75BC-626F-5567-3789FB9C4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F35945-5044-19EE-2CED-543135531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B5B0DF-3EC7-0BED-568E-D46143847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5CAD8D-FA83-DF45-2AAF-C7C850BC6E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80A64DE-134F-5A1A-4A20-0335C4CDBB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311F1D0-8B8F-D2D4-984A-ECDC9B8F0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90B435-C8D6-90B5-83E6-D564C76A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0B6FF44-D429-58C2-E0AE-1A90937C4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0203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85BB58-81A0-AC3E-16E2-415E0CFBA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A174516-9E43-82B6-F4F2-3C1400EA3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6CFED24-A92C-67FE-F635-E8B054F24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BD06602-032D-9063-64E3-B08AB04A5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151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7A8EAF-4383-4592-4A36-7961D8811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407543E-8C3E-C372-4CB8-1175E0194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5D36150-1C65-D47E-2D4D-759438450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313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583BF4-CC04-C4B2-31C1-2A5B401F5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9171F3-3FF8-29B2-0B80-3D5D2AEBC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6F4FB2-1213-B6C3-7F78-FA80DB97C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1E292F-0C23-9EB2-1A2F-80782B3BF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19F6DF-E260-1C84-415A-3709A424F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AE5E41-66DE-C423-6378-2AB4DA208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316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225945-1E3D-4294-9061-E7D96CE03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9C0140A-68AE-445A-AFC1-D0810C0151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F705BC-C639-2A4E-C2EA-6204B0148D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6281B0-1107-EE99-D160-835585A85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598E80-CBC9-F039-3BBA-62C8CD2B3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9750E0-EAF6-FCA6-CE44-3A6F5A7D3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3979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8D693D8-99CA-A801-098C-2835EA622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07402E-EC44-ADE4-0507-DB509ECEA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54D8CA-D114-8F44-B77D-35506A7EA8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6B06A-54B3-487E-8668-859BC5298E35}" type="datetimeFigureOut">
              <a:rPr lang="ko-KR" altLang="en-US" smtClean="0"/>
              <a:t>2022-09-08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967C26-6260-83A2-BD9C-E6A5CA0319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06F95D-F2E2-E960-9211-BEC2855794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D905E-5092-4E85-85F1-00F7D01B1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815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AE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CABEFC4-E1D7-2BAD-DD89-C2C360446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790" y="124424"/>
            <a:ext cx="1869330" cy="5029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83BD7E-EF38-DB85-2CB3-16C4E132BCF2}"/>
              </a:ext>
            </a:extLst>
          </p:cNvPr>
          <p:cNvSpPr txBox="1"/>
          <p:nvPr/>
        </p:nvSpPr>
        <p:spPr>
          <a:xfrm>
            <a:off x="173152" y="185164"/>
            <a:ext cx="504003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AI </a:t>
            </a:r>
            <a:r>
              <a:rPr lang="ko-KR" altLang="en-US" sz="26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부산경남 </a:t>
            </a:r>
            <a:r>
              <a:rPr lang="en-US" altLang="ko-KR" sz="26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8</a:t>
            </a:r>
            <a:r>
              <a:rPr lang="ko-KR" altLang="en-US" sz="26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반 안중찬 분석 설명서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6D8AB430-C24B-DD5D-B8FD-CF4F9EEF0C8A}"/>
              </a:ext>
            </a:extLst>
          </p:cNvPr>
          <p:cNvSpPr/>
          <p:nvPr/>
        </p:nvSpPr>
        <p:spPr>
          <a:xfrm>
            <a:off x="173152" y="775504"/>
            <a:ext cx="11835967" cy="5958071"/>
          </a:xfrm>
          <a:prstGeom prst="roundRect">
            <a:avLst>
              <a:gd name="adj" fmla="val 65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E093275-BCF8-1C15-FAF8-2BF93D1CD962}"/>
              </a:ext>
            </a:extLst>
          </p:cNvPr>
          <p:cNvGrpSpPr/>
          <p:nvPr/>
        </p:nvGrpSpPr>
        <p:grpSpPr>
          <a:xfrm>
            <a:off x="408941" y="969937"/>
            <a:ext cx="1616991" cy="369332"/>
            <a:chOff x="506217" y="931027"/>
            <a:chExt cx="1616991" cy="369332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13BBEF1A-6155-05A9-4064-A88F4B27798B}"/>
                </a:ext>
              </a:extLst>
            </p:cNvPr>
            <p:cNvSpPr/>
            <p:nvPr/>
          </p:nvSpPr>
          <p:spPr>
            <a:xfrm>
              <a:off x="506217" y="975360"/>
              <a:ext cx="53853" cy="262128"/>
            </a:xfrm>
            <a:prstGeom prst="rect">
              <a:avLst/>
            </a:prstGeom>
            <a:solidFill>
              <a:srgbClr val="30AEAA"/>
            </a:solidFill>
            <a:ln>
              <a:solidFill>
                <a:srgbClr val="30AEA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5609B59-0A78-97D0-0319-5973724D4587}"/>
                </a:ext>
              </a:extLst>
            </p:cNvPr>
            <p:cNvSpPr txBox="1"/>
            <p:nvPr/>
          </p:nvSpPr>
          <p:spPr>
            <a:xfrm>
              <a:off x="550342" y="931027"/>
              <a:ext cx="15728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rgbClr val="30AEAA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데이터 셋 구성</a:t>
              </a:r>
              <a:endParaRPr lang="en-US" altLang="ko-KR" dirty="0">
                <a:solidFill>
                  <a:srgbClr val="30AEAA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75CD9BE-736C-5EE3-A825-8BB01E5C58A3}"/>
              </a:ext>
            </a:extLst>
          </p:cNvPr>
          <p:cNvSpPr txBox="1"/>
          <p:nvPr/>
        </p:nvSpPr>
        <p:spPr>
          <a:xfrm>
            <a:off x="416561" y="2828690"/>
            <a:ext cx="60935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고속도로 공공 데이터 포털에서 도시간 소요시간 데이터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크롤링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24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이전 시점부터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48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이전시점까지 모두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shift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하여 데이터 프레임 구성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이 중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24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시간 이전 시점 데이터를 이용하여 시계열 분해를 시행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시계열 분해로 얻은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trend, seasonal, residual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을 모두 하나의 열로 만들어 병합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가설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: 24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시간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~48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시간 이전 시점 데이터와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trend,seasonal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residual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은 다음날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             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도착 시간과 영향이 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7F3956E-AB42-32E9-6204-CA9037B2C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781" y="1381691"/>
            <a:ext cx="2805511" cy="141370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201E9A28-ABC6-F440-AD0A-E8366DEF8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9293" y="1373902"/>
            <a:ext cx="1309184" cy="1421491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AE7D17EC-3F23-7055-2B9E-05B8A2583F2D}"/>
              </a:ext>
            </a:extLst>
          </p:cNvPr>
          <p:cNvGrpSpPr/>
          <p:nvPr/>
        </p:nvGrpSpPr>
        <p:grpSpPr>
          <a:xfrm>
            <a:off x="408941" y="4003970"/>
            <a:ext cx="3005192" cy="369332"/>
            <a:chOff x="506217" y="931027"/>
            <a:chExt cx="3005192" cy="369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B30DF19-E0B0-83AD-CED6-1BD58654F172}"/>
                </a:ext>
              </a:extLst>
            </p:cNvPr>
            <p:cNvSpPr/>
            <p:nvPr/>
          </p:nvSpPr>
          <p:spPr>
            <a:xfrm>
              <a:off x="506217" y="975360"/>
              <a:ext cx="53853" cy="262128"/>
            </a:xfrm>
            <a:prstGeom prst="rect">
              <a:avLst/>
            </a:prstGeom>
            <a:solidFill>
              <a:srgbClr val="30AEAA"/>
            </a:solidFill>
            <a:ln>
              <a:solidFill>
                <a:srgbClr val="30AEA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AC9087A-9411-55DB-F9C0-60D74E625B79}"/>
                </a:ext>
              </a:extLst>
            </p:cNvPr>
            <p:cNvSpPr txBox="1"/>
            <p:nvPr/>
          </p:nvSpPr>
          <p:spPr>
            <a:xfrm>
              <a:off x="550342" y="931027"/>
              <a:ext cx="2961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rgbClr val="30AEAA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검증 및 </a:t>
              </a:r>
              <a:r>
                <a:rPr lang="ko-KR" altLang="en-US" dirty="0" err="1">
                  <a:solidFill>
                    <a:srgbClr val="30AEAA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하이퍼</a:t>
              </a:r>
              <a:r>
                <a:rPr lang="ko-KR" altLang="en-US" dirty="0">
                  <a:solidFill>
                    <a:srgbClr val="30AEAA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 </a:t>
              </a:r>
              <a:r>
                <a:rPr lang="ko-KR" altLang="en-US" dirty="0" err="1">
                  <a:solidFill>
                    <a:srgbClr val="30AEAA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파리미터</a:t>
              </a:r>
              <a:r>
                <a:rPr lang="ko-KR" altLang="en-US" dirty="0">
                  <a:solidFill>
                    <a:srgbClr val="30AEAA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 튜닝</a:t>
              </a:r>
              <a:endParaRPr lang="en-US" altLang="ko-KR" dirty="0">
                <a:solidFill>
                  <a:srgbClr val="30AEAA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FD5B9C4-4077-9E63-B88E-95CDAB3FB7C3}"/>
              </a:ext>
            </a:extLst>
          </p:cNvPr>
          <p:cNvSpPr txBox="1"/>
          <p:nvPr/>
        </p:nvSpPr>
        <p:spPr>
          <a:xfrm>
            <a:off x="416561" y="5774235"/>
            <a:ext cx="6093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Train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set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을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90%, Test set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을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10%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로 놓고 검증을 실시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시계열 데이터이므로 데이터를 랜덤하게 섞지 않음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하이퍼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파라미터 튜닝은 베이지안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옵티마이저를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사용함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시간의 여유가 없었기 때문에 베이지안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옵티마이저에서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추출된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3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개의 경우의 수만 이용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06144AA6-306E-B33D-C93B-C101AFAAC0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136" y="4433827"/>
            <a:ext cx="5263387" cy="1146119"/>
          </a:xfrm>
          <a:prstGeom prst="rect">
            <a:avLst/>
          </a:prstGeom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5D095163-1DAE-5790-8CD3-6E0CEFD8000F}"/>
              </a:ext>
            </a:extLst>
          </p:cNvPr>
          <p:cNvGrpSpPr/>
          <p:nvPr/>
        </p:nvGrpSpPr>
        <p:grpSpPr>
          <a:xfrm>
            <a:off x="6223499" y="1004646"/>
            <a:ext cx="2283841" cy="369332"/>
            <a:chOff x="506217" y="931027"/>
            <a:chExt cx="2283841" cy="36933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3664D38-99D5-211D-055C-48B93E1F32F0}"/>
                </a:ext>
              </a:extLst>
            </p:cNvPr>
            <p:cNvSpPr/>
            <p:nvPr/>
          </p:nvSpPr>
          <p:spPr>
            <a:xfrm>
              <a:off x="506217" y="975360"/>
              <a:ext cx="53853" cy="262128"/>
            </a:xfrm>
            <a:prstGeom prst="rect">
              <a:avLst/>
            </a:prstGeom>
            <a:solidFill>
              <a:srgbClr val="30AEAA"/>
            </a:solidFill>
            <a:ln>
              <a:solidFill>
                <a:srgbClr val="30AEA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371E51C-B7F2-3D04-95A9-8A46EF09C180}"/>
                </a:ext>
              </a:extLst>
            </p:cNvPr>
            <p:cNvSpPr txBox="1"/>
            <p:nvPr/>
          </p:nvSpPr>
          <p:spPr>
            <a:xfrm>
              <a:off x="550342" y="931027"/>
              <a:ext cx="2239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30AEAA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BEST Model</a:t>
              </a:r>
              <a:r>
                <a:rPr lang="ko-KR" altLang="en-US" dirty="0">
                  <a:solidFill>
                    <a:srgbClr val="30AEAA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과 앙상블</a:t>
              </a:r>
              <a:endParaRPr lang="en-US" altLang="ko-KR" dirty="0">
                <a:solidFill>
                  <a:srgbClr val="30AEAA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0CA29FE6-8477-DD1C-CB32-BD49FCD2E1B9}"/>
              </a:ext>
            </a:extLst>
          </p:cNvPr>
          <p:cNvSpPr txBox="1"/>
          <p:nvPr/>
        </p:nvSpPr>
        <p:spPr>
          <a:xfrm>
            <a:off x="6267520" y="4786864"/>
            <a:ext cx="60935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앙상블을 한 모델보다 성능이 가장 좋은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모델 하나를 선택하는 것이 더 좋게 나왔다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크게 차이는 나지 않지만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성능이 가장 좋은 모델을 선택하고 예측하였다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</a:t>
            </a:r>
          </a:p>
        </p:txBody>
      </p:sp>
      <p:graphicFrame>
        <p:nvGraphicFramePr>
          <p:cNvPr id="37" name="표 37">
            <a:extLst>
              <a:ext uri="{FF2B5EF4-FFF2-40B4-BE49-F238E27FC236}">
                <a16:creationId xmlns:a16="http://schemas.microsoft.com/office/drawing/2014/main" id="{B9753A92-7FE1-8786-3E6D-8985D42B69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0463263"/>
              </p:ext>
            </p:extLst>
          </p:nvPr>
        </p:nvGraphicFramePr>
        <p:xfrm>
          <a:off x="6267520" y="1437985"/>
          <a:ext cx="5340134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70067">
                  <a:extLst>
                    <a:ext uri="{9D8B030D-6E8A-4147-A177-3AD203B41FA5}">
                      <a16:colId xmlns:a16="http://schemas.microsoft.com/office/drawing/2014/main" val="573736296"/>
                    </a:ext>
                  </a:extLst>
                </a:gridCol>
                <a:gridCol w="2670067">
                  <a:extLst>
                    <a:ext uri="{9D8B030D-6E8A-4147-A177-3AD203B41FA5}">
                      <a16:colId xmlns:a16="http://schemas.microsoft.com/office/drawing/2014/main" val="626824653"/>
                    </a:ext>
                  </a:extLst>
                </a:gridCol>
              </a:tblGrid>
              <a:tr h="15007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BEST 1 MODEL MAPE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0.13091643358837007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8115533"/>
                  </a:ext>
                </a:extLst>
              </a:tr>
              <a:tr h="15007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3 MODEL </a:t>
                      </a:r>
                      <a:r>
                        <a:rPr lang="ko-KR" altLang="en-US" sz="1200" dirty="0"/>
                        <a:t>앙상블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0.13574296587756307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3734209"/>
                  </a:ext>
                </a:extLst>
              </a:tr>
            </a:tbl>
          </a:graphicData>
        </a:graphic>
      </p:graphicFrame>
      <p:pic>
        <p:nvPicPr>
          <p:cNvPr id="39" name="그림 38">
            <a:extLst>
              <a:ext uri="{FF2B5EF4-FFF2-40B4-BE49-F238E27FC236}">
                <a16:creationId xmlns:a16="http://schemas.microsoft.com/office/drawing/2014/main" id="{4AEC2FBC-CF1B-45A0-7B5F-E711D35526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8852" y="2338278"/>
            <a:ext cx="4554826" cy="106938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F2443FF3-8C4F-0D60-F205-DCC8BA4B3A4D}"/>
              </a:ext>
            </a:extLst>
          </p:cNvPr>
          <p:cNvSpPr txBox="1"/>
          <p:nvPr/>
        </p:nvSpPr>
        <p:spPr>
          <a:xfrm>
            <a:off x="6091135" y="2048415"/>
            <a:ext cx="60935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BEST 1 MODEL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49A555E-E1FF-3F87-BCDF-B464EF34B906}"/>
              </a:ext>
            </a:extLst>
          </p:cNvPr>
          <p:cNvSpPr txBox="1"/>
          <p:nvPr/>
        </p:nvSpPr>
        <p:spPr>
          <a:xfrm>
            <a:off x="6091135" y="3417346"/>
            <a:ext cx="60935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3 MODEL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앙상블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045A91AA-25BA-9874-8D88-B40F41316A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2150" y="3729869"/>
            <a:ext cx="4611528" cy="1035389"/>
          </a:xfrm>
          <a:prstGeom prst="rect">
            <a:avLst/>
          </a:prstGeom>
        </p:spPr>
      </p:pic>
      <p:grpSp>
        <p:nvGrpSpPr>
          <p:cNvPr id="44" name="그룹 43">
            <a:extLst>
              <a:ext uri="{FF2B5EF4-FFF2-40B4-BE49-F238E27FC236}">
                <a16:creationId xmlns:a16="http://schemas.microsoft.com/office/drawing/2014/main" id="{4F94C82F-AE92-0B4A-6773-3C511DB70C51}"/>
              </a:ext>
            </a:extLst>
          </p:cNvPr>
          <p:cNvGrpSpPr/>
          <p:nvPr/>
        </p:nvGrpSpPr>
        <p:grpSpPr>
          <a:xfrm>
            <a:off x="6277352" y="5277479"/>
            <a:ext cx="645572" cy="369332"/>
            <a:chOff x="506217" y="931027"/>
            <a:chExt cx="645572" cy="369332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700B881-239F-EE7E-5F89-153D26EEB309}"/>
                </a:ext>
              </a:extLst>
            </p:cNvPr>
            <p:cNvSpPr/>
            <p:nvPr/>
          </p:nvSpPr>
          <p:spPr>
            <a:xfrm>
              <a:off x="506217" y="975360"/>
              <a:ext cx="53853" cy="262128"/>
            </a:xfrm>
            <a:prstGeom prst="rect">
              <a:avLst/>
            </a:prstGeom>
            <a:solidFill>
              <a:srgbClr val="30AEAA"/>
            </a:solidFill>
            <a:ln>
              <a:solidFill>
                <a:srgbClr val="30AEA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7087234-9041-A90F-AEEB-53BC37163103}"/>
                </a:ext>
              </a:extLst>
            </p:cNvPr>
            <p:cNvSpPr txBox="1"/>
            <p:nvPr/>
          </p:nvSpPr>
          <p:spPr>
            <a:xfrm>
              <a:off x="550342" y="931027"/>
              <a:ext cx="6014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rgbClr val="30AEAA"/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결론</a:t>
              </a:r>
              <a:endParaRPr lang="en-US" altLang="ko-KR" dirty="0">
                <a:solidFill>
                  <a:srgbClr val="30AEAA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58A13211-4272-8DA8-CCD5-7F446D482C10}"/>
              </a:ext>
            </a:extLst>
          </p:cNvPr>
          <p:cNvSpPr txBox="1"/>
          <p:nvPr/>
        </p:nvSpPr>
        <p:spPr>
          <a:xfrm>
            <a:off x="6272436" y="5794673"/>
            <a:ext cx="6093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예측 결과</a:t>
            </a:r>
            <a:r>
              <a:rPr lang="en-US" altLang="ko-KR" sz="1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en-US" altLang="ko-KR" sz="1200" b="0" dirty="0">
                <a:effectLst/>
                <a:latin typeface="Consolas" panose="020B0609020204030204" pitchFamily="49" charset="0"/>
              </a:rPr>
              <a:t>300.5229270130459</a:t>
            </a:r>
            <a:r>
              <a:rPr lang="ko-KR" altLang="en-US" sz="1200" b="0" dirty="0">
                <a:effectLst/>
                <a:latin typeface="Consolas" panose="020B0609020204030204" pitchFamily="49" charset="0"/>
              </a:rPr>
              <a:t>분이 나왔다</a:t>
            </a:r>
            <a:r>
              <a:rPr lang="en-US" altLang="ko-KR" sz="1200" b="0" dirty="0">
                <a:effectLst/>
                <a:latin typeface="Consolas" panose="020B0609020204030204" pitchFamily="49" charset="0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200" b="0" dirty="0">
                <a:effectLst/>
                <a:latin typeface="Consolas" panose="020B0609020204030204" pitchFamily="49" charset="0"/>
              </a:rPr>
              <a:t>그러므로</a:t>
            </a:r>
            <a:r>
              <a:rPr lang="en-US" altLang="ko-KR" sz="1200" dirty="0">
                <a:latin typeface="Consolas" panose="020B0609020204030204" pitchFamily="49" charset="0"/>
              </a:rPr>
              <a:t>, </a:t>
            </a:r>
            <a:r>
              <a:rPr lang="ko-KR" altLang="en-US" sz="1200" dirty="0">
                <a:latin typeface="Consolas" panose="020B0609020204030204" pitchFamily="49" charset="0"/>
              </a:rPr>
              <a:t>반올림해서 </a:t>
            </a:r>
            <a:r>
              <a:rPr lang="en-US" altLang="ko-KR" sz="1200" dirty="0">
                <a:latin typeface="Consolas" panose="020B0609020204030204" pitchFamily="49" charset="0"/>
              </a:rPr>
              <a:t>5</a:t>
            </a:r>
            <a:r>
              <a:rPr lang="ko-KR" altLang="en-US" sz="1200" dirty="0">
                <a:latin typeface="Consolas" panose="020B0609020204030204" pitchFamily="49" charset="0"/>
              </a:rPr>
              <a:t>시간 </a:t>
            </a:r>
            <a:r>
              <a:rPr lang="en-US" altLang="ko-KR" sz="1200" dirty="0">
                <a:latin typeface="Consolas" panose="020B0609020204030204" pitchFamily="49" charset="0"/>
              </a:rPr>
              <a:t>1</a:t>
            </a:r>
            <a:r>
              <a:rPr lang="ko-KR" altLang="en-US" sz="1200" dirty="0">
                <a:latin typeface="Consolas" panose="020B0609020204030204" pitchFamily="49" charset="0"/>
              </a:rPr>
              <a:t>분으로 정했다</a:t>
            </a:r>
            <a:r>
              <a:rPr lang="en-US" altLang="ko-KR" sz="1200" dirty="0">
                <a:latin typeface="Consolas" panose="020B0609020204030204" pitchFamily="49" charset="0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200" b="0" dirty="0">
                <a:effectLst/>
                <a:latin typeface="Consolas" panose="020B0609020204030204" pitchFamily="49" charset="0"/>
              </a:rPr>
              <a:t>12</a:t>
            </a:r>
            <a:r>
              <a:rPr lang="ko-KR" altLang="en-US" sz="1200" b="0" dirty="0">
                <a:effectLst/>
                <a:latin typeface="Consolas" panose="020B0609020204030204" pitchFamily="49" charset="0"/>
              </a:rPr>
              <a:t>시에 출발하면</a:t>
            </a:r>
            <a:r>
              <a:rPr lang="en-US" altLang="ko-KR" sz="12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17</a:t>
            </a:r>
            <a:r>
              <a:rPr lang="ko-KR" altLang="en-US" sz="12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시 </a:t>
            </a:r>
            <a:r>
              <a:rPr lang="en-US" altLang="ko-KR" sz="12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ko-KR" altLang="en-US" sz="12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분에 도착</a:t>
            </a:r>
            <a:r>
              <a:rPr lang="ko-KR" altLang="en-US" sz="1200" b="0" dirty="0">
                <a:effectLst/>
                <a:latin typeface="Consolas" panose="020B0609020204030204" pitchFamily="49" charset="0"/>
              </a:rPr>
              <a:t>한다</a:t>
            </a:r>
            <a:r>
              <a:rPr lang="en-US" altLang="ko-KR" sz="1200" b="0" dirty="0">
                <a:effectLst/>
                <a:latin typeface="Consolas" panose="020B0609020204030204" pitchFamily="49" charset="0"/>
              </a:rPr>
              <a:t>!</a:t>
            </a:r>
            <a:endParaRPr lang="ko-KR" altLang="en-US" sz="12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610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193</Words>
  <Application>Microsoft Office PowerPoint</Application>
  <PresentationFormat>와이드스크린</PresentationFormat>
  <Paragraphs>26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12롯데마트드림Bold</vt:lpstr>
      <vt:lpstr>Arial</vt:lpstr>
      <vt:lpstr>맑은 고딕</vt:lpstr>
      <vt:lpstr>12롯데마트드림Medium</vt:lpstr>
      <vt:lpstr>Consolas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 중찬</dc:creator>
  <cp:lastModifiedBy>안중찬</cp:lastModifiedBy>
  <cp:revision>34</cp:revision>
  <dcterms:created xsi:type="dcterms:W3CDTF">2022-08-15T13:03:23Z</dcterms:created>
  <dcterms:modified xsi:type="dcterms:W3CDTF">2022-09-08T13:45:40Z</dcterms:modified>
</cp:coreProperties>
</file>

<file path=docProps/thumbnail.jpeg>
</file>